
<file path=[Content_Types].xml><?xml version="1.0" encoding="utf-8"?>
<Types xmlns="http://schemas.openxmlformats.org/package/2006/content-types">
  <Default Extension="xml" ContentType="application/xml"/>
  <Default Extension="bin" ContentType="application/vnd.openxmlformats-officedocument.presentationml.printerSettings"/>
  <Default Extension="png" ContentType="image/png"/>
  <Default Extension="gif" ContentType="image/gif"/>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16"/>
  </p:notesMasterIdLst>
  <p:sldIdLst>
    <p:sldId id="256" r:id="rId2"/>
    <p:sldId id="257" r:id="rId3"/>
    <p:sldId id="258" r:id="rId4"/>
    <p:sldId id="259" r:id="rId5"/>
    <p:sldId id="261" r:id="rId6"/>
    <p:sldId id="262" r:id="rId7"/>
    <p:sldId id="263" r:id="rId8"/>
    <p:sldId id="264" r:id="rId9"/>
    <p:sldId id="265" r:id="rId10"/>
    <p:sldId id="266" r:id="rId11"/>
    <p:sldId id="267" r:id="rId12"/>
    <p:sldId id="269" r:id="rId13"/>
    <p:sldId id="270" r:id="rId14"/>
    <p:sldId id="271" r:id="rId15"/>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p15:guide id="1" orient="horz" pos="10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showComments="0">
  <p:normalViewPr>
    <p:restoredLeft sz="15620"/>
    <p:restoredTop sz="94660"/>
  </p:normalViewPr>
  <p:slideViewPr>
    <p:cSldViewPr snapToGrid="0">
      <p:cViewPr varScale="1">
        <p:scale>
          <a:sx n="119" d="100"/>
          <a:sy n="119" d="100"/>
        </p:scale>
        <p:origin x="-1024" y="-104"/>
      </p:cViewPr>
      <p:guideLst>
        <p:guide orient="horz" pos="10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heme" Target="theme/theme1.xml"/><Relationship Id="rId21"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notesMaster" Target="notesMasters/notesMaster1.xml"/><Relationship Id="rId17" Type="http://schemas.openxmlformats.org/officeDocument/2006/relationships/printerSettings" Target="printerSettings/printerSettings1.bin"/><Relationship Id="rId18" Type="http://schemas.openxmlformats.org/officeDocument/2006/relationships/presProps" Target="presProps.xml"/><Relationship Id="rId19" Type="http://schemas.openxmlformats.org/officeDocument/2006/relationships/viewProps" Target="viewProp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720125395"/>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 Id="rId3" Type="http://schemas.openxmlformats.org/officeDocument/2006/relationships/hyperlink" Target="https://libguides.rowan.edu/c.php?g=520327&amp;p=5122622" TargetMode="Externa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g6bf1a38969_2_11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1" name="Google Shape;121;g6bf1a38969_2_1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Google Shape;127;g6bec119bc4_0_14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8" name="Google Shape;128;g6bec119bc4_0_1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6bf1a38969_2_2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0" name="Google Shape;140;g6bf1a38969_2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6bf1a38969_2_1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6" name="Google Shape;146;g6bf1a38969_2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g6bf1a38969_2_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2" name="Google Shape;152;g6bf1a38969_2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There is a number of training efforts worldwide.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
        <p:cNvGrpSpPr/>
        <p:nvPr/>
      </p:nvGrpSpPr>
      <p:grpSpPr>
        <a:xfrm>
          <a:off x="0" y="0"/>
          <a:ext cx="0" cy="0"/>
          <a:chOff x="0" y="0"/>
          <a:chExt cx="0" cy="0"/>
        </a:xfrm>
      </p:grpSpPr>
      <p:sp>
        <p:nvSpPr>
          <p:cNvPr id="58" name="Google Shape;58;g6bec119bc4_0_15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 name="Google Shape;59;g6bec119bc4_0_1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My name is Sara and I’m a scientific data-base curator passionate about open science and inclusion in academia. I’m very interested in issues regarding access to knowledge and inclusion in computational settings. Today I will focus on computational training in particular, since training is one of the tools we can use to alleviate the digital divide and to ensure equity and inclusion of diverse and under-represented communities in open science,</a:t>
            </a:r>
            <a:endParaRPr/>
          </a:p>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
        <p:cNvGrpSpPr/>
        <p:nvPr/>
      </p:nvGrpSpPr>
      <p:grpSpPr>
        <a:xfrm>
          <a:off x="0" y="0"/>
          <a:ext cx="0" cy="0"/>
          <a:chOff x="0" y="0"/>
          <a:chExt cx="0" cy="0"/>
        </a:xfrm>
      </p:grpSpPr>
      <p:sp>
        <p:nvSpPr>
          <p:cNvPr id="63" name="Google Shape;63;g6bec119bc4_0_4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4" name="Google Shape;64;g6bec119bc4_0_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sz="1200">
                <a:solidFill>
                  <a:schemeClr val="dk1"/>
                </a:solidFill>
              </a:rPr>
              <a:t>Why computational training in particular? Because many areas in academia have recently become increasingly data driven, producing an enourmous amount of data. </a:t>
            </a:r>
            <a:endParaRPr sz="1200">
              <a:solidFill>
                <a:schemeClr val="dk1"/>
              </a:solidFill>
            </a:endParaRPr>
          </a:p>
          <a:p>
            <a:pPr marL="0" lvl="0" indent="0" algn="l" rtl="0">
              <a:spcBef>
                <a:spcPts val="0"/>
              </a:spcBef>
              <a:spcAft>
                <a:spcPts val="0"/>
              </a:spcAft>
              <a:buNone/>
            </a:pPr>
            <a:r>
              <a:rPr lang="en-GB" sz="1200">
                <a:solidFill>
                  <a:schemeClr val="dk1"/>
                </a:solidFill>
              </a:rPr>
              <a:t>Big Data requires tools, workflows, resources, computing skills at all stages of research data life-cycle such </a:t>
            </a:r>
            <a:br>
              <a:rPr lang="en-GB" sz="1200">
                <a:solidFill>
                  <a:schemeClr val="dk1"/>
                </a:solidFill>
              </a:rPr>
            </a:br>
            <a:r>
              <a:rPr lang="en-GB" sz="1200" u="sng">
                <a:solidFill>
                  <a:schemeClr val="hlink"/>
                </a:solidFill>
                <a:hlinkClick r:id="rId3"/>
              </a:rPr>
              <a:t>https://libguides.rowan.edu/c.php?g=520327&amp;p=5122622</a:t>
            </a:r>
            <a:r>
              <a:rPr lang="en-GB" sz="1200">
                <a:solidFill>
                  <a:schemeClr val="dk1"/>
                </a:solidFill>
              </a:rPr>
              <a:t> </a:t>
            </a:r>
            <a:endParaRPr sz="1200">
              <a:solidFill>
                <a:schemeClr val="dk1"/>
              </a:solidFill>
            </a:endParaRPr>
          </a:p>
          <a:p>
            <a:pPr marL="0" lvl="0" indent="0" algn="l" rtl="0">
              <a:spcBef>
                <a:spcPts val="0"/>
              </a:spcBef>
              <a:spcAft>
                <a:spcPts val="0"/>
              </a:spcAft>
              <a:buNone/>
            </a:pPr>
            <a:endParaRPr sz="1200">
              <a:solidFill>
                <a:schemeClr val="dk1"/>
              </a:solidFill>
            </a:endParaRPr>
          </a:p>
          <a:p>
            <a:pPr marL="0" lvl="0" indent="0" algn="l" rtl="0">
              <a:spcBef>
                <a:spcPts val="0"/>
              </a:spcBef>
              <a:spcAft>
                <a:spcPts val="0"/>
              </a:spcAft>
              <a:buNone/>
            </a:pPr>
            <a:r>
              <a:rPr lang="en-GB" sz="1200">
                <a:solidFill>
                  <a:schemeClr val="dk1"/>
                </a:solidFill>
              </a:rPr>
              <a:t>These are some of the tools available for researchers to manage their research projects at every step in the research process such as Planning, Creation/collection of data, Analysis, Sharing, Preservation.</a:t>
            </a:r>
            <a:endParaRPr sz="1200">
              <a:solidFill>
                <a:schemeClr val="dk1"/>
              </a:solidFill>
            </a:endParaRPr>
          </a:p>
          <a:p>
            <a:pPr marL="0" lvl="0" indent="0" algn="l" rtl="0">
              <a:spcBef>
                <a:spcPts val="0"/>
              </a:spcBef>
              <a:spcAft>
                <a:spcPts val="0"/>
              </a:spcAft>
              <a:buNone/>
            </a:pPr>
            <a:endParaRPr sz="1200">
              <a:solidFill>
                <a:schemeClr val="dk1"/>
              </a:solidFill>
            </a:endParaRPr>
          </a:p>
          <a:p>
            <a:pPr marL="0" lvl="0" indent="0" algn="l" rtl="0">
              <a:spcBef>
                <a:spcPts val="0"/>
              </a:spcBef>
              <a:spcAft>
                <a:spcPts val="0"/>
              </a:spcAft>
              <a:buNone/>
            </a:pPr>
            <a:endParaRPr sz="1200">
              <a:solidFill>
                <a:schemeClr val="dk1"/>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
        <p:cNvGrpSpPr/>
        <p:nvPr/>
      </p:nvGrpSpPr>
      <p:grpSpPr>
        <a:xfrm>
          <a:off x="0" y="0"/>
          <a:ext cx="0" cy="0"/>
          <a:chOff x="0" y="0"/>
          <a:chExt cx="0" cy="0"/>
        </a:xfrm>
      </p:grpSpPr>
      <p:sp>
        <p:nvSpPr>
          <p:cNvPr id="70" name="Google Shape;70;g6bec119bc4_0_5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1" name="Google Shape;71;g6bec119bc4_0_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This has shifted the way we conduct research  and has turned us to amphibious creatures, capable of functioning in wet and dry lab conditions but in order to effectively plan our experiments, interact with our data and so on, we need specialised training.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p:cNvGrpSpPr/>
        <p:nvPr/>
      </p:nvGrpSpPr>
      <p:grpSpPr>
        <a:xfrm>
          <a:off x="0" y="0"/>
          <a:ext cx="0" cy="0"/>
          <a:chOff x="0" y="0"/>
          <a:chExt cx="0" cy="0"/>
        </a:xfrm>
      </p:grpSpPr>
      <p:sp>
        <p:nvSpPr>
          <p:cNvPr id="83" name="Google Shape;83;g6bec119bc4_0_17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 name="Google Shape;84;g6bec119bc4_0_17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With the increased demand for computational skills training there are challenges that arise such as; Institutional commitment and funding/policies/attitudes/cultures/ </a:t>
            </a:r>
            <a:endParaRPr/>
          </a:p>
          <a:p>
            <a:pPr marL="0" lvl="0" indent="0" algn="l" rtl="0">
              <a:spcBef>
                <a:spcPts val="0"/>
              </a:spcBef>
              <a:spcAft>
                <a:spcPts val="0"/>
              </a:spcAft>
              <a:buNone/>
            </a:pPr>
            <a:r>
              <a:rPr lang="en-GB"/>
              <a:t>Logistics wise; </a:t>
            </a:r>
            <a:endParaRPr/>
          </a:p>
          <a:p>
            <a:pPr marL="0" lvl="0" indent="0" algn="l" rtl="0">
              <a:spcBef>
                <a:spcPts val="0"/>
              </a:spcBef>
              <a:spcAft>
                <a:spcPts val="0"/>
              </a:spcAft>
              <a:buNone/>
            </a:pPr>
            <a:r>
              <a:rPr lang="en-GB"/>
              <a:t>Do I have knowledgeable instructors? How do we teach coding to biologists? What’s the best choice of materials and method of teaching? What are the students profiles? Interests? Experience? Motivations? </a:t>
            </a:r>
            <a:endParaRPr/>
          </a:p>
          <a:p>
            <a:pPr marL="0" lvl="0" indent="0" algn="l" rtl="0">
              <a:spcBef>
                <a:spcPts val="0"/>
              </a:spcBef>
              <a:spcAft>
                <a:spcPts val="0"/>
              </a:spcAft>
              <a:buNone/>
            </a:pPr>
            <a:endParaRPr/>
          </a:p>
          <a:p>
            <a:pPr marL="0" lvl="0" indent="0" algn="l" rtl="0">
              <a:spcBef>
                <a:spcPts val="0"/>
              </a:spcBef>
              <a:spcAft>
                <a:spcPts val="0"/>
              </a:spcAft>
              <a:buNone/>
            </a:pPr>
            <a:r>
              <a:rPr lang="en-GB"/>
              <a:t>What are the technical limitations? computational infrastructure? and choice of platform?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g6bec119bc4_0_8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 name="Google Shape;90;g6bec119bc4_0_8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These challenges have knock on effects determining who has access to knowledge and who is involved in discussions regarding open science practices and data sharing values etc…  it is important to consider who is in the configuration/capacity of working openly and who is not</a:t>
            </a:r>
            <a:endParaRPr/>
          </a:p>
          <a:p>
            <a:pPr marL="0" lvl="0" indent="0" algn="l" rtl="0">
              <a:spcBef>
                <a:spcPts val="0"/>
              </a:spcBef>
              <a:spcAft>
                <a:spcPts val="0"/>
              </a:spcAft>
              <a:buNone/>
            </a:pPr>
            <a:endParaRPr/>
          </a:p>
          <a:p>
            <a:pPr marL="0" lvl="0" indent="0" algn="l" rtl="0">
              <a:spcBef>
                <a:spcPts val="0"/>
              </a:spcBef>
              <a:spcAft>
                <a:spcPts val="0"/>
              </a:spcAft>
              <a:buNone/>
            </a:pPr>
            <a:r>
              <a:rPr lang="en-GB"/>
              <a:t>That’s why we need to ensure inclusion in computational events especially in training offers a solution in closing the skill gap and alleviating the digital inequality in the open science community.</a:t>
            </a:r>
            <a:endParaRPr/>
          </a:p>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g6bec119bc4_0_9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7" name="Google Shape;97;g6bec119bc4_0_9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How do we do that?</a:t>
            </a:r>
            <a:endParaRPr/>
          </a:p>
          <a:p>
            <a:pPr marL="0" lvl="0" indent="0" algn="l" rtl="0">
              <a:spcBef>
                <a:spcPts val="0"/>
              </a:spcBef>
              <a:spcAft>
                <a:spcPts val="0"/>
              </a:spcAft>
              <a:buNone/>
            </a:pPr>
            <a:r>
              <a:rPr lang="en-GB"/>
              <a:t>Different things to consider in the associated with the design and execution of workshops.</a:t>
            </a:r>
            <a:endParaRPr/>
          </a:p>
          <a:p>
            <a:pPr marL="0" lvl="0" indent="0" algn="l" rtl="0">
              <a:spcBef>
                <a:spcPts val="0"/>
              </a:spcBef>
              <a:spcAft>
                <a:spcPts val="0"/>
              </a:spcAft>
              <a:buNone/>
            </a:pPr>
            <a:r>
              <a:rPr lang="en-GB"/>
              <a:t>Such as ;</a:t>
            </a:r>
            <a:endParaRPr/>
          </a:p>
          <a:p>
            <a:pPr marL="0" lvl="0" indent="0" algn="l" rtl="0">
              <a:spcBef>
                <a:spcPts val="0"/>
              </a:spcBef>
              <a:spcAft>
                <a:spcPts val="0"/>
              </a:spcAft>
              <a:buNone/>
            </a:pPr>
            <a:r>
              <a:rPr lang="en-GB"/>
              <a:t>Choice of Tools and Infrastructure. Things to think about in the planning phase forex:  data portability and interoperaibility with other platforms</a:t>
            </a:r>
            <a:endParaRPr/>
          </a:p>
          <a:p>
            <a:pPr marL="0" lvl="0" indent="0" algn="l" rtl="0">
              <a:spcBef>
                <a:spcPts val="0"/>
              </a:spcBef>
              <a:spcAft>
                <a:spcPts val="0"/>
              </a:spcAft>
              <a:buNone/>
            </a:pPr>
            <a:r>
              <a:rPr lang="en-GB"/>
              <a:t>Which tools or interfaces am I teaching? Are they available to the students or do they /the uni need to pay for it? </a:t>
            </a:r>
            <a:endParaRPr/>
          </a:p>
          <a:p>
            <a:pPr marL="0" lvl="0" indent="0" algn="l" rtl="0">
              <a:spcBef>
                <a:spcPts val="0"/>
              </a:spcBef>
              <a:spcAft>
                <a:spcPts val="0"/>
              </a:spcAft>
              <a:buNone/>
            </a:pPr>
            <a:r>
              <a:rPr lang="en-GB"/>
              <a:t>Are they able to access these softwares/data/tools outside of the classroom? </a:t>
            </a:r>
            <a:endParaRPr/>
          </a:p>
          <a:p>
            <a:pPr marL="0" lvl="0" indent="0" algn="l" rtl="0">
              <a:spcBef>
                <a:spcPts val="0"/>
              </a:spcBef>
              <a:spcAft>
                <a:spcPts val="0"/>
              </a:spcAft>
              <a:buNone/>
            </a:pPr>
            <a:r>
              <a:rPr lang="en-GB"/>
              <a:t>Computational resources (do they have internet? Old computers? hpc?etc…)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g6bf1a38969_2_4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5" name="Google Shape;105;g6bf1a38969_2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Feedback prior to the event Know your audience; What is the background? Have they been </a:t>
            </a:r>
            <a:r>
              <a:rPr lang="en-GB" sz="1250">
                <a:latin typeface="Times New Roman"/>
                <a:ea typeface="Times New Roman"/>
                <a:cs typeface="Times New Roman"/>
                <a:sym typeface="Times New Roman"/>
              </a:rPr>
              <a:t>switching languages and platforms (i.e. learning a new skill set)? What are there expectations and expected training outcomes?</a:t>
            </a:r>
            <a:endParaRPr sz="1250">
              <a:latin typeface="Times New Roman"/>
              <a:ea typeface="Times New Roman"/>
              <a:cs typeface="Times New Roman"/>
              <a:sym typeface="Times New Roman"/>
            </a:endParaRPr>
          </a:p>
          <a:p>
            <a:pPr marL="0" lvl="0" indent="0" algn="l" rtl="0">
              <a:spcBef>
                <a:spcPts val="0"/>
              </a:spcBef>
              <a:spcAft>
                <a:spcPts val="0"/>
              </a:spcAft>
              <a:buNone/>
            </a:pPr>
            <a:endParaRPr sz="1250">
              <a:latin typeface="Times New Roman"/>
              <a:ea typeface="Times New Roman"/>
              <a:cs typeface="Times New Roman"/>
              <a:sym typeface="Times New Roman"/>
            </a:endParaRPr>
          </a:p>
          <a:p>
            <a:pPr marL="0" lvl="0" indent="0" algn="l" rtl="0">
              <a:spcBef>
                <a:spcPts val="0"/>
              </a:spcBef>
              <a:spcAft>
                <a:spcPts val="0"/>
              </a:spcAft>
              <a:buNone/>
            </a:pPr>
            <a:r>
              <a:rPr lang="en-GB" sz="1250">
                <a:latin typeface="Times New Roman"/>
                <a:ea typeface="Times New Roman"/>
                <a:cs typeface="Times New Roman"/>
                <a:sym typeface="Times New Roman"/>
              </a:rPr>
              <a:t>Sticky notes: assess user learning - encourages them to ask for help, signals that it is ok to ask for help. Different cultures may perceive asking questions in class in different ways; and may prevent inclsuion</a:t>
            </a:r>
            <a:endParaRPr sz="1250">
              <a:latin typeface="Times New Roman"/>
              <a:ea typeface="Times New Roman"/>
              <a:cs typeface="Times New Roman"/>
              <a:sym typeface="Times New Roman"/>
            </a:endParaRPr>
          </a:p>
          <a:p>
            <a:pPr marL="0" lvl="0" indent="0" algn="l" rtl="0">
              <a:spcBef>
                <a:spcPts val="0"/>
              </a:spcBef>
              <a:spcAft>
                <a:spcPts val="0"/>
              </a:spcAft>
              <a:buNone/>
            </a:pPr>
            <a:r>
              <a:rPr lang="en-GB"/>
              <a:t>(Giving each learner two sticky notes of different colors allows instructors to do quick true/false questions as they’re teaching. It also allows real-time feedback during hands-on work: learners can put a green sticky note on their laptop when they have something completed, or a red one when they need help.) carpentries</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Google Shape;111;g6bf1a38969_2_8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2" name="Google Shape;112;g6bf1a38969_2_8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https://journals.plos.org/plosone/article?id=10.1371/journal.pone.0202743</a:t>
            </a:r>
            <a:endParaRPr/>
          </a:p>
          <a:p>
            <a:pPr marL="0" lvl="0" indent="0" algn="l" rtl="0">
              <a:spcBef>
                <a:spcPts val="0"/>
              </a:spcBef>
              <a:spcAft>
                <a:spcPts val="0"/>
              </a:spcAft>
              <a:buNone/>
            </a:pPr>
            <a:endParaRPr/>
          </a:p>
          <a:p>
            <a:pPr marL="0" lvl="0" indent="0" algn="l" rtl="0">
              <a:spcBef>
                <a:spcPts val="0"/>
              </a:spcBef>
              <a:spcAft>
                <a:spcPts val="0"/>
              </a:spcAft>
              <a:buNone/>
            </a:pPr>
            <a:r>
              <a:rPr lang="en-GB"/>
              <a:t>Bringing in a moderator for discussions preferably those with subconscious bias and awareness  training who not only are able to keep time but also look out for stereotype activations for example women are less likely to ask questions if the first question was asked by a man and vice versa, this could be a case of a gender stereotype being activated right there and then, and a skilled moderator can modulate the situation to promote active inclusive discussions. </a:t>
            </a:r>
            <a:br>
              <a:rPr lang="en-GB"/>
            </a:br>
            <a:r>
              <a:rPr lang="en-GB"/>
              <a:t>Same applies for the number of questions asked and time. </a:t>
            </a:r>
            <a:endParaRPr/>
          </a:p>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25"/>
            <a:ext cx="4572000" cy="5143500"/>
          </a:xfrm>
          <a:prstGeom prst="rect">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200"/>
            <a:ext cx="3837000" cy="3695100"/>
          </a:xfrm>
          <a:prstGeom prst="rect">
            <a:avLst/>
          </a:prstGeom>
        </p:spPr>
        <p:txBody>
          <a:bodyPr spcFirstLastPara="1" wrap="square" lIns="91425" tIns="91425" rIns="91425" bIns="91425" anchor="ctr" anchorCtr="0">
            <a:noAutofit/>
          </a:bodyPr>
          <a:lstStyle>
            <a:lvl1pPr marL="457200" lvl="0" indent="-342900">
              <a:spcBef>
                <a:spcPts val="0"/>
              </a:spcBef>
              <a:spcAft>
                <a:spcPts val="0"/>
              </a:spcAft>
              <a:buClr>
                <a:schemeClr val="dk1"/>
              </a:buClr>
              <a:buSzPts val="1800"/>
              <a:buChar char="●"/>
              <a:defRPr>
                <a:solidFill>
                  <a:schemeClr val="dk1"/>
                </a:solidFill>
              </a:defRPr>
            </a:lvl1pPr>
            <a:lvl2pPr marL="914400" lvl="1" indent="-317500">
              <a:spcBef>
                <a:spcPts val="1600"/>
              </a:spcBef>
              <a:spcAft>
                <a:spcPts val="0"/>
              </a:spcAft>
              <a:buClr>
                <a:schemeClr val="dk1"/>
              </a:buClr>
              <a:buSzPts val="1400"/>
              <a:buChar char="○"/>
              <a:defRPr>
                <a:solidFill>
                  <a:schemeClr val="dk1"/>
                </a:solidFill>
              </a:defRPr>
            </a:lvl2pPr>
            <a:lvl3pPr marL="1371600" lvl="2" indent="-317500">
              <a:spcBef>
                <a:spcPts val="1600"/>
              </a:spcBef>
              <a:spcAft>
                <a:spcPts val="0"/>
              </a:spcAft>
              <a:buClr>
                <a:schemeClr val="dk1"/>
              </a:buClr>
              <a:buSzPts val="1400"/>
              <a:buChar char="■"/>
              <a:defRPr>
                <a:solidFill>
                  <a:schemeClr val="dk1"/>
                </a:solidFill>
              </a:defRPr>
            </a:lvl3pPr>
            <a:lvl4pPr marL="1828800" lvl="3" indent="-317500">
              <a:spcBef>
                <a:spcPts val="1600"/>
              </a:spcBef>
              <a:spcAft>
                <a:spcPts val="0"/>
              </a:spcAft>
              <a:buClr>
                <a:schemeClr val="dk1"/>
              </a:buClr>
              <a:buSzPts val="1400"/>
              <a:buChar char="●"/>
              <a:defRPr>
                <a:solidFill>
                  <a:schemeClr val="dk1"/>
                </a:solidFill>
              </a:defRPr>
            </a:lvl4pPr>
            <a:lvl5pPr marL="2286000" lvl="4" indent="-317500">
              <a:spcBef>
                <a:spcPts val="1600"/>
              </a:spcBef>
              <a:spcAft>
                <a:spcPts val="0"/>
              </a:spcAft>
              <a:buClr>
                <a:schemeClr val="dk1"/>
              </a:buClr>
              <a:buSzPts val="1400"/>
              <a:buChar char="○"/>
              <a:defRPr>
                <a:solidFill>
                  <a:schemeClr val="dk1"/>
                </a:solidFill>
              </a:defRPr>
            </a:lvl5pPr>
            <a:lvl6pPr marL="2743200" lvl="5" indent="-317500">
              <a:spcBef>
                <a:spcPts val="1600"/>
              </a:spcBef>
              <a:spcAft>
                <a:spcPts val="0"/>
              </a:spcAft>
              <a:buClr>
                <a:schemeClr val="dk1"/>
              </a:buClr>
              <a:buSzPts val="1400"/>
              <a:buChar char="■"/>
              <a:defRPr>
                <a:solidFill>
                  <a:schemeClr val="dk1"/>
                </a:solidFill>
              </a:defRPr>
            </a:lvl6pPr>
            <a:lvl7pPr marL="3200400" lvl="6" indent="-317500">
              <a:spcBef>
                <a:spcPts val="1600"/>
              </a:spcBef>
              <a:spcAft>
                <a:spcPts val="0"/>
              </a:spcAft>
              <a:buClr>
                <a:schemeClr val="dk1"/>
              </a:buClr>
              <a:buSzPts val="1400"/>
              <a:buChar char="●"/>
              <a:defRPr>
                <a:solidFill>
                  <a:schemeClr val="dk1"/>
                </a:solidFill>
              </a:defRPr>
            </a:lvl7pPr>
            <a:lvl8pPr marL="3657600" lvl="7" indent="-317500">
              <a:spcBef>
                <a:spcPts val="1600"/>
              </a:spcBef>
              <a:spcAft>
                <a:spcPts val="0"/>
              </a:spcAft>
              <a:buClr>
                <a:schemeClr val="dk1"/>
              </a:buClr>
              <a:buSzPts val="1400"/>
              <a:buChar char="○"/>
              <a:defRPr>
                <a:solidFill>
                  <a:schemeClr val="dk1"/>
                </a:solidFill>
              </a:defRPr>
            </a:lvl8pPr>
            <a:lvl9pPr marL="4114800" lvl="8" indent="-317500">
              <a:spcBef>
                <a:spcPts val="1600"/>
              </a:spcBef>
              <a:spcAft>
                <a:spcPts val="1600"/>
              </a:spcAft>
              <a:buClr>
                <a:schemeClr val="dk1"/>
              </a:buClr>
              <a:buSzPts val="1400"/>
              <a:buChar char="■"/>
              <a:defRPr>
                <a:solidFill>
                  <a:schemeClr val="dk1"/>
                </a:solidFill>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dark-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lt2"/>
              </a:buClr>
              <a:buSzPts val="1800"/>
              <a:buChar char="●"/>
              <a:defRPr sz="1800">
                <a:solidFill>
                  <a:schemeClr val="lt2"/>
                </a:solidFill>
              </a:defRPr>
            </a:lvl1pPr>
            <a:lvl2pPr marL="914400" lvl="1" indent="-317500">
              <a:lnSpc>
                <a:spcPct val="115000"/>
              </a:lnSpc>
              <a:spcBef>
                <a:spcPts val="1600"/>
              </a:spcBef>
              <a:spcAft>
                <a:spcPts val="0"/>
              </a:spcAft>
              <a:buClr>
                <a:schemeClr val="lt2"/>
              </a:buClr>
              <a:buSzPts val="1400"/>
              <a:buChar char="○"/>
              <a:defRPr>
                <a:solidFill>
                  <a:schemeClr val="lt2"/>
                </a:solidFill>
              </a:defRPr>
            </a:lvl2pPr>
            <a:lvl3pPr marL="1371600" lvl="2" indent="-317500">
              <a:lnSpc>
                <a:spcPct val="115000"/>
              </a:lnSpc>
              <a:spcBef>
                <a:spcPts val="1600"/>
              </a:spcBef>
              <a:spcAft>
                <a:spcPts val="0"/>
              </a:spcAft>
              <a:buClr>
                <a:schemeClr val="lt2"/>
              </a:buClr>
              <a:buSzPts val="1400"/>
              <a:buChar char="■"/>
              <a:defRPr>
                <a:solidFill>
                  <a:schemeClr val="lt2"/>
                </a:solidFill>
              </a:defRPr>
            </a:lvl3pPr>
            <a:lvl4pPr marL="1828800" lvl="3" indent="-317500">
              <a:lnSpc>
                <a:spcPct val="115000"/>
              </a:lnSpc>
              <a:spcBef>
                <a:spcPts val="1600"/>
              </a:spcBef>
              <a:spcAft>
                <a:spcPts val="0"/>
              </a:spcAft>
              <a:buClr>
                <a:schemeClr val="lt2"/>
              </a:buClr>
              <a:buSzPts val="1400"/>
              <a:buChar char="●"/>
              <a:defRPr>
                <a:solidFill>
                  <a:schemeClr val="lt2"/>
                </a:solidFill>
              </a:defRPr>
            </a:lvl4pPr>
            <a:lvl5pPr marL="2286000" lvl="4" indent="-317500">
              <a:lnSpc>
                <a:spcPct val="115000"/>
              </a:lnSpc>
              <a:spcBef>
                <a:spcPts val="1600"/>
              </a:spcBef>
              <a:spcAft>
                <a:spcPts val="0"/>
              </a:spcAft>
              <a:buClr>
                <a:schemeClr val="lt2"/>
              </a:buClr>
              <a:buSzPts val="1400"/>
              <a:buChar char="○"/>
              <a:defRPr>
                <a:solidFill>
                  <a:schemeClr val="lt2"/>
                </a:solidFill>
              </a:defRPr>
            </a:lvl5pPr>
            <a:lvl6pPr marL="2743200" lvl="5" indent="-317500">
              <a:lnSpc>
                <a:spcPct val="115000"/>
              </a:lnSpc>
              <a:spcBef>
                <a:spcPts val="1600"/>
              </a:spcBef>
              <a:spcAft>
                <a:spcPts val="0"/>
              </a:spcAft>
              <a:buClr>
                <a:schemeClr val="lt2"/>
              </a:buClr>
              <a:buSzPts val="1400"/>
              <a:buChar char="■"/>
              <a:defRPr>
                <a:solidFill>
                  <a:schemeClr val="lt2"/>
                </a:solidFill>
              </a:defRPr>
            </a:lvl6pPr>
            <a:lvl7pPr marL="3200400" lvl="6" indent="-317500">
              <a:lnSpc>
                <a:spcPct val="115000"/>
              </a:lnSpc>
              <a:spcBef>
                <a:spcPts val="1600"/>
              </a:spcBef>
              <a:spcAft>
                <a:spcPts val="0"/>
              </a:spcAft>
              <a:buClr>
                <a:schemeClr val="lt2"/>
              </a:buClr>
              <a:buSzPts val="1400"/>
              <a:buChar char="●"/>
              <a:defRPr>
                <a:solidFill>
                  <a:schemeClr val="lt2"/>
                </a:solidFill>
              </a:defRPr>
            </a:lvl7pPr>
            <a:lvl8pPr marL="3657600" lvl="7" indent="-317500">
              <a:lnSpc>
                <a:spcPct val="115000"/>
              </a:lnSpc>
              <a:spcBef>
                <a:spcPts val="1600"/>
              </a:spcBef>
              <a:spcAft>
                <a:spcPts val="0"/>
              </a:spcAft>
              <a:buClr>
                <a:schemeClr val="lt2"/>
              </a:buClr>
              <a:buSzPts val="1400"/>
              <a:buChar char="○"/>
              <a:defRPr>
                <a:solidFill>
                  <a:schemeClr val="lt2"/>
                </a:solidFill>
              </a:defRPr>
            </a:lvl8pPr>
            <a:lvl9pPr marL="4114800" lvl="8" indent="-317500">
              <a:lnSpc>
                <a:spcPct val="115000"/>
              </a:lnSpc>
              <a:spcBef>
                <a:spcPts val="1600"/>
              </a:spcBef>
              <a:spcAft>
                <a:spcPts val="1600"/>
              </a:spcAft>
              <a:buClr>
                <a:schemeClr val="lt2"/>
              </a:buClr>
              <a:buSzPts val="1400"/>
              <a:buChar char="■"/>
              <a:defRPr>
                <a:solidFill>
                  <a:schemeClr val="lt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lt2"/>
                </a:solidFill>
              </a:defRPr>
            </a:lvl1pPr>
            <a:lvl2pPr lvl="1" algn="r">
              <a:buNone/>
              <a:defRPr sz="1000">
                <a:solidFill>
                  <a:schemeClr val="lt2"/>
                </a:solidFill>
              </a:defRPr>
            </a:lvl2pPr>
            <a:lvl3pPr lvl="2" algn="r">
              <a:buNone/>
              <a:defRPr sz="1000">
                <a:solidFill>
                  <a:schemeClr val="lt2"/>
                </a:solidFill>
              </a:defRPr>
            </a:lvl3pPr>
            <a:lvl4pPr lvl="3" algn="r">
              <a:buNone/>
              <a:defRPr sz="1000">
                <a:solidFill>
                  <a:schemeClr val="lt2"/>
                </a:solidFill>
              </a:defRPr>
            </a:lvl4pPr>
            <a:lvl5pPr lvl="4" algn="r">
              <a:buNone/>
              <a:defRPr sz="1000">
                <a:solidFill>
                  <a:schemeClr val="lt2"/>
                </a:solidFill>
              </a:defRPr>
            </a:lvl5pPr>
            <a:lvl6pPr lvl="5" algn="r">
              <a:buNone/>
              <a:defRPr sz="1000">
                <a:solidFill>
                  <a:schemeClr val="lt2"/>
                </a:solidFill>
              </a:defRPr>
            </a:lvl6pPr>
            <a:lvl7pPr lvl="6" algn="r">
              <a:buNone/>
              <a:defRPr sz="1000">
                <a:solidFill>
                  <a:schemeClr val="lt2"/>
                </a:solidFill>
              </a:defRPr>
            </a:lvl7pPr>
            <a:lvl8pPr lvl="7" algn="r">
              <a:buNone/>
              <a:defRPr sz="1000">
                <a:solidFill>
                  <a:schemeClr val="lt2"/>
                </a:solidFill>
              </a:defRPr>
            </a:lvl8pPr>
            <a:lvl9pPr lvl="8" algn="r">
              <a:buNone/>
              <a:defRPr sz="1000">
                <a:solidFill>
                  <a:schemeClr val="lt2"/>
                </a:solidFill>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hyperlink" Target="https://twitter.com/open_acmhi" TargetMode="External"/><Relationship Id="rId4" Type="http://schemas.openxmlformats.org/officeDocument/2006/relationships/hyperlink" Target="mailto:acmhi@pm.me" TargetMode="External"/><Relationship Id="rId5" Type="http://schemas.openxmlformats.org/officeDocument/2006/relationships/image" Target="../media/image7.jpg"/><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hyperlink" Target="https://f1000research.com/articles/8-1854/v1" TargetMode="External"/><Relationship Id="rId4" Type="http://schemas.openxmlformats.org/officeDocument/2006/relationships/hyperlink" Target="https://f1000research.com/articles/3-62/v2" TargetMode="External"/><Relationship Id="rId5" Type="http://schemas.openxmlformats.org/officeDocument/2006/relationships/hyperlink" Target="https://journals.plos.org/plosone/article?id=10.1371/journal.pone.0202743" TargetMode="External"/><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8.gif"/></Relationships>
</file>

<file path=ppt/slides/_rels/slide14.xml.rels><?xml version="1.0" encoding="UTF-8" standalone="yes"?>
<Relationships xmlns="http://schemas.openxmlformats.org/package/2006/relationships"><Relationship Id="rId11" Type="http://schemas.openxmlformats.org/officeDocument/2006/relationships/hyperlink" Target="http://www.datacarpentry.org" TargetMode="External"/><Relationship Id="rId12" Type="http://schemas.openxmlformats.org/officeDocument/2006/relationships/hyperlink" Target="https://lifescitrainers.org/" TargetMode="External"/><Relationship Id="rId13" Type="http://schemas.openxmlformats.org/officeDocument/2006/relationships/hyperlink" Target="https://www.ebi.ac.uk/training/online/" TargetMode="External"/><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hyperlink" Target="http://tess.elixir-europe.org" TargetMode="External"/><Relationship Id="rId4" Type="http://schemas.openxmlformats.org/officeDocument/2006/relationships/hyperlink" Target="http://www.mygoblet.org" TargetMode="External"/><Relationship Id="rId5" Type="http://schemas.openxmlformats.org/officeDocument/2006/relationships/hyperlink" Target="http://bigdatau.org" TargetMode="External"/><Relationship Id="rId6" Type="http://schemas.openxmlformats.org/officeDocument/2006/relationships/hyperlink" Target="http://www.h3abionet.org" TargetMode="External"/><Relationship Id="rId7" Type="http://schemas.openxmlformats.org/officeDocument/2006/relationships/hyperlink" Target="https://www.embl-abr.org.au" TargetMode="External"/><Relationship Id="rId8" Type="http://schemas.openxmlformats.org/officeDocument/2006/relationships/hyperlink" Target="http://mooc.org/" TargetMode="External"/><Relationship Id="rId9" Type="http://schemas.openxmlformats.org/officeDocument/2006/relationships/hyperlink" Target="http://www.codata.org" TargetMode="External"/><Relationship Id="rId10" Type="http://schemas.openxmlformats.org/officeDocument/2006/relationships/hyperlink" Target="https://software-carpentry.org"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3.gif"/></Relationships>
</file>

<file path=ppt/slides/_rels/slide7.xml.rels><?xml version="1.0" encoding="UTF-8" standalone="yes"?>
<Relationships xmlns="http://schemas.openxmlformats.org/package/2006/relationships"><Relationship Id="rId3" Type="http://schemas.openxmlformats.org/officeDocument/2006/relationships/hyperlink" Target="https://github.com/selgebali/Acmhi_computational_Inclusion.io%23tools-and-computational-infrastructure-" TargetMode="External"/><Relationship Id="rId4" Type="http://schemas.openxmlformats.org/officeDocument/2006/relationships/image" Target="../media/image4.png"/><Relationship Id="rId5" Type="http://schemas.openxmlformats.org/officeDocument/2006/relationships/hyperlink" Target="https://twitter.com/MalvikaSharan/status/1201800936844251139?s=20" TargetMode="External"/><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hyperlink" Target="https://selgebali.github.io/Acmhi_Computational_Inclusion.io/" TargetMode="External"/><Relationship Id="rId4" Type="http://schemas.openxmlformats.org/officeDocument/2006/relationships/image" Target="../media/image5.gif"/><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hyperlink" Target="https://selgebali.github.io/Acmhi_Computational_Inclusion.io/" TargetMode="External"/><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13"/>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GB">
                <a:solidFill>
                  <a:srgbClr val="F3F3F3"/>
                </a:solidFill>
              </a:rPr>
              <a:t>Dos and Don’ts for computational training</a:t>
            </a:r>
            <a:endParaRPr>
              <a:solidFill>
                <a:srgbClr val="F3F3F3"/>
              </a:solidFill>
            </a:endParaRPr>
          </a:p>
        </p:txBody>
      </p:sp>
      <p:sp>
        <p:nvSpPr>
          <p:cNvPr id="55" name="Google Shape;55;p13"/>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GB"/>
              <a:t>Computational inclusion best practices</a:t>
            </a:r>
            <a:endParaRPr/>
          </a:p>
        </p:txBody>
      </p:sp>
      <p:sp>
        <p:nvSpPr>
          <p:cNvPr id="56" name="Google Shape;56;p13"/>
          <p:cNvSpPr txBox="1">
            <a:spLocks noGrp="1"/>
          </p:cNvSpPr>
          <p:nvPr>
            <p:ph type="subTitle" idx="1"/>
          </p:nvPr>
        </p:nvSpPr>
        <p:spPr>
          <a:xfrm>
            <a:off x="5985075" y="4037375"/>
            <a:ext cx="2997900" cy="969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GB" sz="2400"/>
              <a:t>Sara El-Gebali</a:t>
            </a:r>
            <a:endParaRPr sz="2400"/>
          </a:p>
          <a:p>
            <a:pPr marL="0" lvl="0" indent="0" algn="ctr" rtl="0">
              <a:spcBef>
                <a:spcPts val="0"/>
              </a:spcBef>
              <a:spcAft>
                <a:spcPts val="0"/>
              </a:spcAft>
              <a:buNone/>
            </a:pPr>
            <a:r>
              <a:rPr lang="en-GB" sz="2400"/>
              <a:t>@yalahowy</a:t>
            </a:r>
            <a:endParaRPr sz="240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sp>
        <p:nvSpPr>
          <p:cNvPr id="123" name="Google Shape;123;p23"/>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ACMHI - Academia, Mental Health, &amp; Inclusion</a:t>
            </a:r>
            <a:endParaRPr/>
          </a:p>
        </p:txBody>
      </p:sp>
      <p:sp>
        <p:nvSpPr>
          <p:cNvPr id="124" name="Google Shape;124;p23"/>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A platform for improving mental health and computational-inclusion in academia.</a:t>
            </a:r>
            <a:endParaRPr/>
          </a:p>
          <a:p>
            <a:pPr marL="0" lvl="0" indent="0" algn="l" rtl="0">
              <a:spcBef>
                <a:spcPts val="1600"/>
              </a:spcBef>
              <a:spcAft>
                <a:spcPts val="0"/>
              </a:spcAft>
              <a:buNone/>
            </a:pPr>
            <a:r>
              <a:rPr lang="en-GB"/>
              <a:t>Computational inclusion Survey to assess which tools are used by researchers for different research data life-cycle, training and capacity building and which technological challenges need to be addressed to improve computational inclusion in open science.</a:t>
            </a:r>
            <a:endParaRPr/>
          </a:p>
          <a:p>
            <a:pPr marL="0" lvl="0" indent="0" algn="l" rtl="0">
              <a:spcBef>
                <a:spcPts val="1600"/>
              </a:spcBef>
              <a:spcAft>
                <a:spcPts val="0"/>
              </a:spcAft>
              <a:buNone/>
            </a:pPr>
            <a:r>
              <a:rPr lang="en-GB"/>
              <a:t>Join us on Twitter </a:t>
            </a:r>
            <a:r>
              <a:rPr lang="en-GB" u="sng">
                <a:solidFill>
                  <a:schemeClr val="hlink"/>
                </a:solidFill>
                <a:hlinkClick r:id="rId3"/>
              </a:rPr>
              <a:t>@open_acmhi</a:t>
            </a:r>
            <a:r>
              <a:rPr lang="en-GB"/>
              <a:t/>
            </a:r>
            <a:br>
              <a:rPr lang="en-GB"/>
            </a:br>
            <a:r>
              <a:rPr lang="en-GB" u="sng">
                <a:solidFill>
                  <a:schemeClr val="hlink"/>
                </a:solidFill>
                <a:hlinkClick r:id="rId4"/>
              </a:rPr>
              <a:t>acmhi@pm.me</a:t>
            </a:r>
            <a:endParaRPr/>
          </a:p>
          <a:p>
            <a:pPr marL="0" lvl="0" indent="0" algn="l" rtl="0">
              <a:spcBef>
                <a:spcPts val="1600"/>
              </a:spcBef>
              <a:spcAft>
                <a:spcPts val="1600"/>
              </a:spcAft>
              <a:buNone/>
            </a:pPr>
            <a:r>
              <a:rPr lang="en-GB"/>
              <a:t>http://acmhi.slack.com  </a:t>
            </a:r>
            <a:endParaRPr/>
          </a:p>
        </p:txBody>
      </p:sp>
      <p:pic>
        <p:nvPicPr>
          <p:cNvPr id="125" name="Google Shape;125;p23"/>
          <p:cNvPicPr preferRelativeResize="0"/>
          <p:nvPr/>
        </p:nvPicPr>
        <p:blipFill>
          <a:blip r:embed="rId5">
            <a:alphaModFix/>
          </a:blip>
          <a:stretch>
            <a:fillRect/>
          </a:stretch>
        </p:blipFill>
        <p:spPr>
          <a:xfrm>
            <a:off x="7503300" y="3492025"/>
            <a:ext cx="1650350" cy="165035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p2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Get in touch</a:t>
            </a:r>
            <a:endParaRPr/>
          </a:p>
          <a:p>
            <a:pPr marL="0" lvl="0" indent="0" algn="l" rtl="0">
              <a:spcBef>
                <a:spcPts val="0"/>
              </a:spcBef>
              <a:spcAft>
                <a:spcPts val="0"/>
              </a:spcAft>
              <a:buNone/>
            </a:pPr>
            <a:endParaRPr/>
          </a:p>
          <a:p>
            <a:pPr marL="0" lvl="0" indent="0" algn="l" rtl="0">
              <a:spcBef>
                <a:spcPts val="0"/>
              </a:spcBef>
              <a:spcAft>
                <a:spcPts val="0"/>
              </a:spcAft>
              <a:buNone/>
            </a:pPr>
            <a:endParaRPr/>
          </a:p>
        </p:txBody>
      </p:sp>
      <p:sp>
        <p:nvSpPr>
          <p:cNvPr id="131" name="Google Shape;131;p24"/>
          <p:cNvSpPr txBox="1">
            <a:spLocks noGrp="1"/>
          </p:cNvSpPr>
          <p:nvPr>
            <p:ph type="body" idx="1"/>
          </p:nvPr>
        </p:nvSpPr>
        <p:spPr>
          <a:xfrm>
            <a:off x="2063100" y="1152475"/>
            <a:ext cx="5017800" cy="3416400"/>
          </a:xfrm>
          <a:prstGeom prst="rect">
            <a:avLst/>
          </a:prstGeom>
        </p:spPr>
        <p:txBody>
          <a:bodyPr spcFirstLastPara="1" wrap="square" lIns="91425" tIns="91425" rIns="91425" bIns="91425" anchor="t" anchorCtr="0">
            <a:noAutofit/>
          </a:bodyPr>
          <a:lstStyle/>
          <a:p>
            <a:pPr marL="0" lvl="0" indent="0" algn="ctr" rtl="0">
              <a:lnSpc>
                <a:spcPct val="100000"/>
              </a:lnSpc>
              <a:spcBef>
                <a:spcPts val="0"/>
              </a:spcBef>
              <a:spcAft>
                <a:spcPts val="0"/>
              </a:spcAft>
              <a:buNone/>
            </a:pPr>
            <a:r>
              <a:rPr lang="en-GB" b="1"/>
              <a:t>Sara El-Gebali</a:t>
            </a:r>
            <a:endParaRPr b="1"/>
          </a:p>
          <a:p>
            <a:pPr marL="0" lvl="0" indent="0" algn="ctr" rtl="0">
              <a:lnSpc>
                <a:spcPct val="100000"/>
              </a:lnSpc>
              <a:spcBef>
                <a:spcPts val="1600"/>
              </a:spcBef>
              <a:spcAft>
                <a:spcPts val="0"/>
              </a:spcAft>
              <a:buNone/>
            </a:pPr>
            <a:r>
              <a:rPr lang="en-GB"/>
              <a:t>Github: @selgebali</a:t>
            </a:r>
            <a:endParaRPr/>
          </a:p>
          <a:p>
            <a:pPr marL="0" lvl="0" indent="0" algn="ctr" rtl="0">
              <a:lnSpc>
                <a:spcPct val="100000"/>
              </a:lnSpc>
              <a:spcBef>
                <a:spcPts val="1600"/>
              </a:spcBef>
              <a:spcAft>
                <a:spcPts val="0"/>
              </a:spcAft>
              <a:buNone/>
            </a:pPr>
            <a:r>
              <a:rPr lang="en-GB"/>
              <a:t>email: selgebali@gmail.com</a:t>
            </a:r>
            <a:endParaRPr/>
          </a:p>
          <a:p>
            <a:pPr marL="0" lvl="0" indent="0" algn="ctr" rtl="0">
              <a:lnSpc>
                <a:spcPct val="100000"/>
              </a:lnSpc>
              <a:spcBef>
                <a:spcPts val="1600"/>
              </a:spcBef>
              <a:spcAft>
                <a:spcPts val="0"/>
              </a:spcAft>
              <a:buNone/>
            </a:pPr>
            <a:r>
              <a:rPr lang="en-GB"/>
              <a:t>Twitter: @yalahowy</a:t>
            </a:r>
            <a:endParaRPr/>
          </a:p>
          <a:p>
            <a:pPr marL="0" lvl="0" indent="0" algn="ctr" rtl="0">
              <a:lnSpc>
                <a:spcPct val="100000"/>
              </a:lnSpc>
              <a:spcBef>
                <a:spcPts val="1600"/>
              </a:spcBef>
              <a:spcAft>
                <a:spcPts val="0"/>
              </a:spcAft>
              <a:buNone/>
            </a:pPr>
            <a:r>
              <a:rPr lang="en-GB"/>
              <a:t>Mastodon: @selgebali</a:t>
            </a:r>
            <a:endParaRPr/>
          </a:p>
          <a:p>
            <a:pPr marL="0" lvl="0" indent="0" algn="ctr" rtl="0">
              <a:lnSpc>
                <a:spcPct val="100000"/>
              </a:lnSpc>
              <a:spcBef>
                <a:spcPts val="1600"/>
              </a:spcBef>
              <a:spcAft>
                <a:spcPts val="0"/>
              </a:spcAft>
              <a:buNone/>
            </a:pPr>
            <a:r>
              <a:rPr lang="en-GB"/>
              <a:t>Riot: @yalahowy:matrix.org</a:t>
            </a:r>
            <a:endParaRPr/>
          </a:p>
          <a:p>
            <a:pPr marL="0" lvl="0" indent="0" algn="ctr" rtl="0">
              <a:lnSpc>
                <a:spcPct val="100000"/>
              </a:lnSpc>
              <a:spcBef>
                <a:spcPts val="1600"/>
              </a:spcBef>
              <a:spcAft>
                <a:spcPts val="1600"/>
              </a:spcAft>
              <a:buNone/>
            </a:pPr>
            <a:r>
              <a:rPr lang="en-GB"/>
              <a:t>Riot room: computational_inclusion:matrix.org</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2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GB"/>
              <a:t>Links and Resources</a:t>
            </a:r>
            <a:endParaRPr/>
          </a:p>
        </p:txBody>
      </p:sp>
      <p:sp>
        <p:nvSpPr>
          <p:cNvPr id="143" name="Google Shape;143;p26"/>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 The why, when, and how of computing in biology classrooms </a:t>
            </a:r>
            <a:r>
              <a:rPr lang="en-GB" u="sng">
                <a:solidFill>
                  <a:schemeClr val="hlink"/>
                </a:solidFill>
                <a:hlinkClick r:id="rId3"/>
              </a:rPr>
              <a:t>https://f1000research.com/articles/8-1854/v1</a:t>
            </a:r>
            <a:r>
              <a:rPr lang="en-GB"/>
              <a:t> </a:t>
            </a:r>
            <a:endParaRPr/>
          </a:p>
          <a:p>
            <a:pPr marL="0" lvl="0" indent="0" algn="l" rtl="0">
              <a:spcBef>
                <a:spcPts val="1600"/>
              </a:spcBef>
              <a:spcAft>
                <a:spcPts val="0"/>
              </a:spcAft>
              <a:buNone/>
            </a:pPr>
            <a:r>
              <a:rPr lang="en-GB"/>
              <a:t>-- Software Carpentry: lessons learned </a:t>
            </a:r>
            <a:br>
              <a:rPr lang="en-GB"/>
            </a:br>
            <a:r>
              <a:rPr lang="en-GB" u="sng">
                <a:solidFill>
                  <a:schemeClr val="hlink"/>
                </a:solidFill>
                <a:hlinkClick r:id="rId4"/>
              </a:rPr>
              <a:t>https://f1000research.com/articles/3-62/v2</a:t>
            </a:r>
            <a:endParaRPr/>
          </a:p>
          <a:p>
            <a:pPr marL="0" lvl="0" indent="0" algn="l" rtl="0">
              <a:spcBef>
                <a:spcPts val="1600"/>
              </a:spcBef>
              <a:spcAft>
                <a:spcPts val="0"/>
              </a:spcAft>
              <a:buNone/>
            </a:pPr>
            <a:r>
              <a:rPr lang="en-GB"/>
              <a:t>-- Women’s visibility in academic seminars: Women ask fewer questions than men </a:t>
            </a:r>
            <a:r>
              <a:rPr lang="en-GB" u="sng">
                <a:solidFill>
                  <a:schemeClr val="hlink"/>
                </a:solidFill>
                <a:hlinkClick r:id="rId5"/>
              </a:rPr>
              <a:t>https://journals.plos.org/plosone/article?id=10.1371/journal.pone.0202743</a:t>
            </a:r>
            <a:endParaRPr/>
          </a:p>
          <a:p>
            <a:pPr marL="0" lvl="0" indent="0" algn="l" rtl="0">
              <a:spcBef>
                <a:spcPts val="1600"/>
              </a:spcBef>
              <a:spcAft>
                <a:spcPts val="1600"/>
              </a:spcAft>
              <a:buNone/>
            </a:pPr>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p27"/>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GB"/>
              <a:t>Do you know where to go?</a:t>
            </a:r>
            <a:endParaRPr/>
          </a:p>
        </p:txBody>
      </p:sp>
      <p:pic>
        <p:nvPicPr>
          <p:cNvPr id="149" name="Google Shape;149;p27"/>
          <p:cNvPicPr preferRelativeResize="0"/>
          <p:nvPr/>
        </p:nvPicPr>
        <p:blipFill>
          <a:blip r:embed="rId3">
            <a:alphaModFix/>
          </a:blip>
          <a:stretch>
            <a:fillRect/>
          </a:stretch>
        </p:blipFill>
        <p:spPr>
          <a:xfrm>
            <a:off x="2557225" y="1540425"/>
            <a:ext cx="4029550" cy="26037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sp>
        <p:nvSpPr>
          <p:cNvPr id="154" name="Google Shape;154;p28"/>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GB"/>
              <a:t>Where can we get training?</a:t>
            </a:r>
            <a:endParaRPr/>
          </a:p>
        </p:txBody>
      </p:sp>
      <p:sp>
        <p:nvSpPr>
          <p:cNvPr id="155" name="Google Shape;155;p28"/>
          <p:cNvSpPr txBox="1">
            <a:spLocks noGrp="1"/>
          </p:cNvSpPr>
          <p:nvPr>
            <p:ph type="body" idx="1"/>
          </p:nvPr>
        </p:nvSpPr>
        <p:spPr>
          <a:xfrm>
            <a:off x="311700" y="1152475"/>
            <a:ext cx="3522600" cy="3424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
            </a:r>
            <a:br>
              <a:rPr lang="en-GB"/>
            </a:br>
            <a:r>
              <a:rPr lang="en-GB" u="sng">
                <a:solidFill>
                  <a:schemeClr val="hlink"/>
                </a:solidFill>
                <a:hlinkClick r:id="rId3"/>
              </a:rPr>
              <a:t>http://tess.elixir-europe.org</a:t>
            </a:r>
            <a:endParaRPr/>
          </a:p>
          <a:p>
            <a:pPr marL="0" lvl="0" indent="0" algn="l" rtl="0">
              <a:spcBef>
                <a:spcPts val="1600"/>
              </a:spcBef>
              <a:spcAft>
                <a:spcPts val="0"/>
              </a:spcAft>
              <a:buNone/>
            </a:pPr>
            <a:r>
              <a:rPr lang="en-GB" u="sng">
                <a:solidFill>
                  <a:schemeClr val="hlink"/>
                </a:solidFill>
                <a:hlinkClick r:id="rId4"/>
              </a:rPr>
              <a:t>http://www.mygoblet.org</a:t>
            </a:r>
            <a:endParaRPr/>
          </a:p>
          <a:p>
            <a:pPr marL="0" lvl="0" indent="0" algn="l" rtl="0">
              <a:spcBef>
                <a:spcPts val="1600"/>
              </a:spcBef>
              <a:spcAft>
                <a:spcPts val="0"/>
              </a:spcAft>
              <a:buNone/>
            </a:pPr>
            <a:r>
              <a:rPr lang="en-GB" u="sng">
                <a:solidFill>
                  <a:schemeClr val="hlink"/>
                </a:solidFill>
                <a:hlinkClick r:id="rId5"/>
              </a:rPr>
              <a:t>http://bigdatau.org</a:t>
            </a:r>
            <a:endParaRPr/>
          </a:p>
          <a:p>
            <a:pPr marL="0" lvl="0" indent="0" algn="l" rtl="0">
              <a:spcBef>
                <a:spcPts val="1600"/>
              </a:spcBef>
              <a:spcAft>
                <a:spcPts val="0"/>
              </a:spcAft>
              <a:buNone/>
            </a:pPr>
            <a:r>
              <a:rPr lang="en-GB" u="sng">
                <a:solidFill>
                  <a:schemeClr val="hlink"/>
                </a:solidFill>
                <a:hlinkClick r:id="rId6"/>
              </a:rPr>
              <a:t>http://www.h3abionet.org</a:t>
            </a:r>
            <a:endParaRPr/>
          </a:p>
          <a:p>
            <a:pPr marL="0" lvl="0" indent="0" algn="l" rtl="0">
              <a:spcBef>
                <a:spcPts val="1600"/>
              </a:spcBef>
              <a:spcAft>
                <a:spcPts val="0"/>
              </a:spcAft>
              <a:buNone/>
            </a:pPr>
            <a:r>
              <a:rPr lang="en-GB" u="sng">
                <a:solidFill>
                  <a:schemeClr val="hlink"/>
                </a:solidFill>
                <a:hlinkClick r:id="rId7"/>
              </a:rPr>
              <a:t>https://www.embl-abr.org.au</a:t>
            </a:r>
            <a:endParaRPr/>
          </a:p>
          <a:p>
            <a:pPr marL="0" lvl="0" indent="0" algn="l" rtl="0">
              <a:spcBef>
                <a:spcPts val="1600"/>
              </a:spcBef>
              <a:spcAft>
                <a:spcPts val="0"/>
              </a:spcAft>
              <a:buNone/>
            </a:pPr>
            <a:r>
              <a:rPr lang="en-GB" u="sng">
                <a:solidFill>
                  <a:schemeClr val="hlink"/>
                </a:solidFill>
                <a:hlinkClick r:id="rId8"/>
              </a:rPr>
              <a:t>http://mooc.org/</a:t>
            </a:r>
            <a:endParaRPr/>
          </a:p>
          <a:p>
            <a:pPr marL="0" lvl="0" indent="0" algn="l" rtl="0">
              <a:spcBef>
                <a:spcPts val="1600"/>
              </a:spcBef>
              <a:spcAft>
                <a:spcPts val="1600"/>
              </a:spcAft>
              <a:buNone/>
            </a:pPr>
            <a:endParaRPr/>
          </a:p>
        </p:txBody>
      </p:sp>
      <p:sp>
        <p:nvSpPr>
          <p:cNvPr id="156" name="Google Shape;156;p28"/>
          <p:cNvSpPr txBox="1"/>
          <p:nvPr/>
        </p:nvSpPr>
        <p:spPr>
          <a:xfrm>
            <a:off x="4572000" y="1500775"/>
            <a:ext cx="4062600" cy="30000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1800" u="sng">
                <a:solidFill>
                  <a:schemeClr val="hlink"/>
                </a:solidFill>
                <a:hlinkClick r:id="rId9"/>
              </a:rPr>
              <a:t>http://www.codata.org</a:t>
            </a:r>
            <a:endParaRPr sz="1800">
              <a:solidFill>
                <a:schemeClr val="lt2"/>
              </a:solidFill>
            </a:endParaRPr>
          </a:p>
          <a:p>
            <a:pPr marL="0" lvl="0" indent="0" algn="l" rtl="0">
              <a:lnSpc>
                <a:spcPct val="115000"/>
              </a:lnSpc>
              <a:spcBef>
                <a:spcPts val="1600"/>
              </a:spcBef>
              <a:spcAft>
                <a:spcPts val="0"/>
              </a:spcAft>
              <a:buNone/>
            </a:pPr>
            <a:r>
              <a:rPr lang="en-GB" sz="1800" u="sng">
                <a:solidFill>
                  <a:schemeClr val="hlink"/>
                </a:solidFill>
                <a:hlinkClick r:id="rId10"/>
              </a:rPr>
              <a:t>https://software-carpentry.org</a:t>
            </a:r>
            <a:endParaRPr sz="1800">
              <a:solidFill>
                <a:schemeClr val="lt2"/>
              </a:solidFill>
            </a:endParaRPr>
          </a:p>
          <a:p>
            <a:pPr marL="0" lvl="0" indent="0" algn="l" rtl="0">
              <a:lnSpc>
                <a:spcPct val="115000"/>
              </a:lnSpc>
              <a:spcBef>
                <a:spcPts val="1600"/>
              </a:spcBef>
              <a:spcAft>
                <a:spcPts val="0"/>
              </a:spcAft>
              <a:buNone/>
            </a:pPr>
            <a:r>
              <a:rPr lang="en-GB" sz="1800" u="sng">
                <a:solidFill>
                  <a:schemeClr val="hlink"/>
                </a:solidFill>
                <a:hlinkClick r:id="rId11"/>
              </a:rPr>
              <a:t>http://www.datacarpentry.org</a:t>
            </a:r>
            <a:endParaRPr sz="1800">
              <a:solidFill>
                <a:schemeClr val="lt2"/>
              </a:solidFill>
            </a:endParaRPr>
          </a:p>
          <a:p>
            <a:pPr marL="0" lvl="0" indent="0" algn="l" rtl="0">
              <a:lnSpc>
                <a:spcPct val="115000"/>
              </a:lnSpc>
              <a:spcBef>
                <a:spcPts val="1600"/>
              </a:spcBef>
              <a:spcAft>
                <a:spcPts val="0"/>
              </a:spcAft>
              <a:buNone/>
            </a:pPr>
            <a:r>
              <a:rPr lang="en-GB" sz="1800" u="sng">
                <a:solidFill>
                  <a:schemeClr val="hlink"/>
                </a:solidFill>
                <a:hlinkClick r:id="rId12"/>
              </a:rPr>
              <a:t>https://lifescitrainers.org/</a:t>
            </a:r>
            <a:endParaRPr sz="1800">
              <a:solidFill>
                <a:schemeClr val="lt2"/>
              </a:solidFill>
            </a:endParaRPr>
          </a:p>
          <a:p>
            <a:pPr marL="0" lvl="0" indent="0" algn="l" rtl="0">
              <a:lnSpc>
                <a:spcPct val="115000"/>
              </a:lnSpc>
              <a:spcBef>
                <a:spcPts val="1600"/>
              </a:spcBef>
              <a:spcAft>
                <a:spcPts val="0"/>
              </a:spcAft>
              <a:buNone/>
            </a:pPr>
            <a:r>
              <a:rPr lang="en-GB" sz="1800" u="sng">
                <a:solidFill>
                  <a:schemeClr val="hlink"/>
                </a:solidFill>
                <a:hlinkClick r:id="rId13"/>
              </a:rPr>
              <a:t>https://www.ebi.ac.uk/training/online/</a:t>
            </a:r>
            <a:endParaRPr sz="1800">
              <a:solidFill>
                <a:schemeClr val="lt2"/>
              </a:solidFill>
            </a:endParaRPr>
          </a:p>
          <a:p>
            <a:pPr marL="0" lvl="0" indent="0" algn="l" rtl="0">
              <a:lnSpc>
                <a:spcPct val="115000"/>
              </a:lnSpc>
              <a:spcBef>
                <a:spcPts val="1600"/>
              </a:spcBef>
              <a:spcAft>
                <a:spcPts val="1600"/>
              </a:spcAft>
              <a:buNone/>
            </a:pPr>
            <a:endParaRPr sz="1800">
              <a:solidFill>
                <a:schemeClr val="lt2"/>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0"/>
        <p:cNvGrpSpPr/>
        <p:nvPr/>
      </p:nvGrpSpPr>
      <p:grpSpPr>
        <a:xfrm>
          <a:off x="0" y="0"/>
          <a:ext cx="0" cy="0"/>
          <a:chOff x="0" y="0"/>
          <a:chExt cx="0" cy="0"/>
        </a:xfrm>
      </p:grpSpPr>
      <p:sp>
        <p:nvSpPr>
          <p:cNvPr id="61" name="Google Shape;61;p14"/>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GB"/>
              <a:t>Why do we need computational training?</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5"/>
        <p:cNvGrpSpPr/>
        <p:nvPr/>
      </p:nvGrpSpPr>
      <p:grpSpPr>
        <a:xfrm>
          <a:off x="0" y="0"/>
          <a:ext cx="0" cy="0"/>
          <a:chOff x="0" y="0"/>
          <a:chExt cx="0" cy="0"/>
        </a:xfrm>
      </p:grpSpPr>
      <p:sp>
        <p:nvSpPr>
          <p:cNvPr id="66" name="Google Shape;66;p1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GB"/>
              <a:t>Research data lifecycle</a:t>
            </a:r>
            <a:endParaRPr/>
          </a:p>
        </p:txBody>
      </p:sp>
      <p:pic>
        <p:nvPicPr>
          <p:cNvPr id="67" name="Google Shape;67;p15"/>
          <p:cNvPicPr preferRelativeResize="0"/>
          <p:nvPr/>
        </p:nvPicPr>
        <p:blipFill>
          <a:blip r:embed="rId3">
            <a:alphaModFix/>
          </a:blip>
          <a:stretch>
            <a:fillRect/>
          </a:stretch>
        </p:blipFill>
        <p:spPr>
          <a:xfrm>
            <a:off x="2349273" y="1057075"/>
            <a:ext cx="4445454" cy="3820974"/>
          </a:xfrm>
          <a:prstGeom prst="rect">
            <a:avLst/>
          </a:prstGeom>
          <a:noFill/>
          <a:ln>
            <a:noFill/>
          </a:ln>
        </p:spPr>
      </p:pic>
      <p:sp>
        <p:nvSpPr>
          <p:cNvPr id="68" name="Google Shape;68;p15"/>
          <p:cNvSpPr txBox="1"/>
          <p:nvPr/>
        </p:nvSpPr>
        <p:spPr>
          <a:xfrm>
            <a:off x="1794000" y="4819050"/>
            <a:ext cx="5556000" cy="444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GB">
                <a:solidFill>
                  <a:srgbClr val="FFFFFF"/>
                </a:solidFill>
              </a:rPr>
              <a:t>Image credit: https://cos.io/our-products/open-science-framework/</a:t>
            </a:r>
            <a:endParaRPr>
              <a:solidFill>
                <a:srgbClr val="FFFFFF"/>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73" name="Google Shape;73;p1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GB"/>
              <a:t>Amphibious</a:t>
            </a:r>
            <a:endParaRPr/>
          </a:p>
        </p:txBody>
      </p:sp>
      <p:pic>
        <p:nvPicPr>
          <p:cNvPr id="74" name="Google Shape;74;p16"/>
          <p:cNvPicPr preferRelativeResize="0"/>
          <p:nvPr/>
        </p:nvPicPr>
        <p:blipFill>
          <a:blip r:embed="rId3">
            <a:alphaModFix/>
          </a:blip>
          <a:stretch>
            <a:fillRect/>
          </a:stretch>
        </p:blipFill>
        <p:spPr>
          <a:xfrm>
            <a:off x="2151259" y="1017725"/>
            <a:ext cx="4841476" cy="3863152"/>
          </a:xfrm>
          <a:prstGeom prst="rect">
            <a:avLst/>
          </a:prstGeom>
          <a:noFill/>
          <a:ln>
            <a:noFill/>
          </a:ln>
        </p:spPr>
      </p:pic>
      <p:sp>
        <p:nvSpPr>
          <p:cNvPr id="75" name="Google Shape;75;p16"/>
          <p:cNvSpPr txBox="1"/>
          <p:nvPr/>
        </p:nvSpPr>
        <p:spPr>
          <a:xfrm>
            <a:off x="3394800" y="4880875"/>
            <a:ext cx="5749200" cy="228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000">
                <a:solidFill>
                  <a:srgbClr val="FFFFFF"/>
                </a:solidFill>
              </a:rPr>
              <a:t>https://commons.wikimedia.org/wiki/File:Red-eyed_Tree_Frog_(Agalychnis_callidryas)_1.png</a:t>
            </a:r>
            <a:endParaRPr sz="1000">
              <a:solidFill>
                <a:srgbClr val="FFFFFF"/>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5"/>
        <p:cNvGrpSpPr/>
        <p:nvPr/>
      </p:nvGrpSpPr>
      <p:grpSpPr>
        <a:xfrm>
          <a:off x="0" y="0"/>
          <a:ext cx="0" cy="0"/>
          <a:chOff x="0" y="0"/>
          <a:chExt cx="0" cy="0"/>
        </a:xfrm>
      </p:grpSpPr>
      <p:sp>
        <p:nvSpPr>
          <p:cNvPr id="86" name="Google Shape;86;p18"/>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GB"/>
              <a:t>Challenges</a:t>
            </a:r>
            <a:endParaRPr/>
          </a:p>
        </p:txBody>
      </p:sp>
      <p:sp>
        <p:nvSpPr>
          <p:cNvPr id="87" name="Google Shape;87;p18"/>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With the increased demand for computational skills training there are challenges that arise such as; </a:t>
            </a:r>
            <a:endParaRPr/>
          </a:p>
          <a:p>
            <a:pPr marL="457200" lvl="0" indent="-342900" algn="l" rtl="0">
              <a:spcBef>
                <a:spcPts val="1600"/>
              </a:spcBef>
              <a:spcAft>
                <a:spcPts val="0"/>
              </a:spcAft>
              <a:buSzPts val="1800"/>
              <a:buChar char="●"/>
            </a:pPr>
            <a:r>
              <a:rPr lang="en-GB"/>
              <a:t>Institutional commitment and funding/policies/attitudes/cultures/</a:t>
            </a:r>
            <a:endParaRPr/>
          </a:p>
          <a:p>
            <a:pPr marL="0" lvl="0" indent="0" algn="l" rtl="0">
              <a:spcBef>
                <a:spcPts val="1600"/>
              </a:spcBef>
              <a:spcAft>
                <a:spcPts val="0"/>
              </a:spcAft>
              <a:buNone/>
            </a:pPr>
            <a:r>
              <a:rPr lang="en-GB"/>
              <a:t>Logistics wise;</a:t>
            </a:r>
            <a:endParaRPr/>
          </a:p>
          <a:p>
            <a:pPr marL="457200" lvl="0" indent="-342900" algn="l" rtl="0">
              <a:spcBef>
                <a:spcPts val="1600"/>
              </a:spcBef>
              <a:spcAft>
                <a:spcPts val="0"/>
              </a:spcAft>
              <a:buSzPts val="1800"/>
              <a:buChar char="●"/>
            </a:pPr>
            <a:r>
              <a:rPr lang="en-GB"/>
              <a:t>Do I have knowledgeable instructors? How do we teach coding to biologists? What’s the best choice of materials and method of teaching? What are the students profiles? Interests? Experience? Motivations?</a:t>
            </a:r>
            <a:endParaRPr/>
          </a:p>
          <a:p>
            <a:pPr marL="457200" lvl="0" indent="-342900" algn="l" rtl="0">
              <a:spcBef>
                <a:spcPts val="0"/>
              </a:spcBef>
              <a:spcAft>
                <a:spcPts val="0"/>
              </a:spcAft>
              <a:buSzPts val="1800"/>
              <a:buChar char="●"/>
            </a:pPr>
            <a:r>
              <a:rPr lang="en-GB"/>
              <a:t>What are the technical limitations? computational infrastructure? and choice of platform?  </a:t>
            </a:r>
            <a:endParaRPr/>
          </a:p>
          <a:p>
            <a:pPr marL="0" lvl="0" indent="0" algn="l" rtl="0">
              <a:spcBef>
                <a:spcPts val="1600"/>
              </a:spcBef>
              <a:spcAft>
                <a:spcPts val="0"/>
              </a:spcAft>
              <a:buNone/>
            </a:pPr>
            <a:endParaRPr/>
          </a:p>
          <a:p>
            <a:pPr marL="0" lvl="0" indent="0" algn="l" rtl="0">
              <a:spcBef>
                <a:spcPts val="1600"/>
              </a:spcBef>
              <a:spcAft>
                <a:spcPts val="1600"/>
              </a:spcAft>
              <a:buNone/>
            </a:pP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2" name="Google Shape;92;p19"/>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GB"/>
              <a:t>Open Science, look who's talking! </a:t>
            </a:r>
            <a:endParaRPr/>
          </a:p>
        </p:txBody>
      </p:sp>
      <p:sp>
        <p:nvSpPr>
          <p:cNvPr id="93" name="Google Shape;93;p19"/>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a:p>
            <a:pPr marL="0" lvl="0" indent="0" algn="l" rtl="0">
              <a:spcBef>
                <a:spcPts val="1600"/>
              </a:spcBef>
              <a:spcAft>
                <a:spcPts val="0"/>
              </a:spcAft>
              <a:buNone/>
            </a:pPr>
            <a:endParaRPr/>
          </a:p>
          <a:p>
            <a:pPr marL="0" lvl="0" indent="0" algn="l" rtl="0">
              <a:spcBef>
                <a:spcPts val="1600"/>
              </a:spcBef>
              <a:spcAft>
                <a:spcPts val="1600"/>
              </a:spcAft>
              <a:buNone/>
            </a:pPr>
            <a:endParaRPr/>
          </a:p>
        </p:txBody>
      </p:sp>
      <p:pic>
        <p:nvPicPr>
          <p:cNvPr id="94" name="Google Shape;94;p19"/>
          <p:cNvPicPr preferRelativeResize="0"/>
          <p:nvPr/>
        </p:nvPicPr>
        <p:blipFill>
          <a:blip r:embed="rId3">
            <a:alphaModFix/>
          </a:blip>
          <a:stretch>
            <a:fillRect/>
          </a:stretch>
        </p:blipFill>
        <p:spPr>
          <a:xfrm>
            <a:off x="2755375" y="1076825"/>
            <a:ext cx="3633250" cy="36332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99" name="Google Shape;99;p20"/>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GB"/>
              <a:t>Dos and Don’ts</a:t>
            </a:r>
            <a:endParaRPr/>
          </a:p>
        </p:txBody>
      </p:sp>
      <p:sp>
        <p:nvSpPr>
          <p:cNvPr id="100" name="Google Shape;100;p20"/>
          <p:cNvSpPr txBox="1">
            <a:spLocks noGrp="1"/>
          </p:cNvSpPr>
          <p:nvPr>
            <p:ph type="body" idx="1"/>
          </p:nvPr>
        </p:nvSpPr>
        <p:spPr>
          <a:xfrm>
            <a:off x="311700" y="1152475"/>
            <a:ext cx="42000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b="1"/>
              <a:t>Tools and Computational Infrastructure</a:t>
            </a:r>
            <a:endParaRPr b="1"/>
          </a:p>
          <a:p>
            <a:pPr marL="457200" lvl="0" indent="-342900" algn="l" rtl="0">
              <a:spcBef>
                <a:spcPts val="1600"/>
              </a:spcBef>
              <a:spcAft>
                <a:spcPts val="0"/>
              </a:spcAft>
              <a:buSzPts val="1800"/>
              <a:buChar char="●"/>
            </a:pPr>
            <a:r>
              <a:rPr lang="en-GB"/>
              <a:t>Data portability</a:t>
            </a:r>
            <a:endParaRPr/>
          </a:p>
          <a:p>
            <a:pPr marL="457200" lvl="0" indent="-342900" algn="l" rtl="0">
              <a:spcBef>
                <a:spcPts val="0"/>
              </a:spcBef>
              <a:spcAft>
                <a:spcPts val="0"/>
              </a:spcAft>
              <a:buSzPts val="1800"/>
              <a:buChar char="●"/>
            </a:pPr>
            <a:r>
              <a:rPr lang="en-GB"/>
              <a:t>Availability of software/interface/etc…</a:t>
            </a:r>
            <a:endParaRPr/>
          </a:p>
          <a:p>
            <a:pPr marL="457200" lvl="0" indent="-342900" algn="l" rtl="0">
              <a:spcBef>
                <a:spcPts val="0"/>
              </a:spcBef>
              <a:spcAft>
                <a:spcPts val="0"/>
              </a:spcAft>
              <a:buSzPts val="1800"/>
              <a:buChar char="●"/>
            </a:pPr>
            <a:r>
              <a:rPr lang="en-GB"/>
              <a:t>Security and Privacy</a:t>
            </a:r>
            <a:endParaRPr/>
          </a:p>
          <a:p>
            <a:pPr marL="457200" lvl="0" indent="-342900" algn="l" rtl="0">
              <a:spcBef>
                <a:spcPts val="0"/>
              </a:spcBef>
              <a:spcAft>
                <a:spcPts val="0"/>
              </a:spcAft>
              <a:buSzPts val="1800"/>
              <a:buChar char="●"/>
            </a:pPr>
            <a:r>
              <a:rPr lang="en-GB"/>
              <a:t>Computational requirements</a:t>
            </a:r>
            <a:endParaRPr/>
          </a:p>
          <a:p>
            <a:pPr marL="0" lvl="0" indent="0" algn="l" rtl="0">
              <a:spcBef>
                <a:spcPts val="1600"/>
              </a:spcBef>
              <a:spcAft>
                <a:spcPts val="1600"/>
              </a:spcAft>
              <a:buNone/>
            </a:pPr>
            <a:r>
              <a:rPr lang="en-GB" u="sng">
                <a:solidFill>
                  <a:schemeClr val="hlink"/>
                </a:solidFill>
                <a:hlinkClick r:id="rId3"/>
              </a:rPr>
              <a:t>https://github.com/selgebali/Acmhi_computational_Inclusion.io#tools-and-computational-infrastructure-</a:t>
            </a:r>
            <a:endParaRPr/>
          </a:p>
        </p:txBody>
      </p:sp>
      <p:pic>
        <p:nvPicPr>
          <p:cNvPr id="101" name="Google Shape;101;p20"/>
          <p:cNvPicPr preferRelativeResize="0"/>
          <p:nvPr/>
        </p:nvPicPr>
        <p:blipFill>
          <a:blip r:embed="rId4">
            <a:alphaModFix/>
          </a:blip>
          <a:stretch>
            <a:fillRect/>
          </a:stretch>
        </p:blipFill>
        <p:spPr>
          <a:xfrm>
            <a:off x="5594600" y="1000075"/>
            <a:ext cx="3405087" cy="3820975"/>
          </a:xfrm>
          <a:prstGeom prst="rect">
            <a:avLst/>
          </a:prstGeom>
          <a:noFill/>
          <a:ln>
            <a:noFill/>
          </a:ln>
        </p:spPr>
      </p:pic>
      <p:sp>
        <p:nvSpPr>
          <p:cNvPr id="102" name="Google Shape;102;p20"/>
          <p:cNvSpPr txBox="1"/>
          <p:nvPr/>
        </p:nvSpPr>
        <p:spPr>
          <a:xfrm>
            <a:off x="5544800" y="4721275"/>
            <a:ext cx="3570900" cy="4623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None/>
            </a:pPr>
            <a:r>
              <a:rPr lang="en-GB" sz="1000" u="sng">
                <a:solidFill>
                  <a:schemeClr val="accent5"/>
                </a:solidFill>
                <a:hlinkClick r:id="rId5"/>
              </a:rPr>
              <a:t>https://twitter.com/MalvikaSharan/status/1201800936844251139?s=20</a:t>
            </a:r>
            <a:endParaRPr sz="1000">
              <a:solidFill>
                <a:schemeClr val="lt2"/>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107" name="Google Shape;107;p21"/>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GB"/>
              <a:t>Logistics and Behaviour</a:t>
            </a:r>
            <a:endParaRPr/>
          </a:p>
        </p:txBody>
      </p:sp>
      <p:sp>
        <p:nvSpPr>
          <p:cNvPr id="108" name="Google Shape;108;p21"/>
          <p:cNvSpPr txBox="1">
            <a:spLocks noGrp="1"/>
          </p:cNvSpPr>
          <p:nvPr>
            <p:ph type="body" idx="1"/>
          </p:nvPr>
        </p:nvSpPr>
        <p:spPr>
          <a:xfrm>
            <a:off x="311700" y="1152475"/>
            <a:ext cx="4719300" cy="3861300"/>
          </a:xfrm>
          <a:prstGeom prst="rect">
            <a:avLst/>
          </a:prstGeom>
        </p:spPr>
        <p:txBody>
          <a:bodyPr spcFirstLastPara="1" wrap="square" lIns="91425" tIns="91425" rIns="91425" bIns="91425" anchor="t" anchorCtr="0">
            <a:noAutofit/>
          </a:bodyPr>
          <a:lstStyle/>
          <a:p>
            <a:pPr marL="457200" lvl="0" indent="-342900" algn="l" rtl="0">
              <a:spcBef>
                <a:spcPts val="0"/>
              </a:spcBef>
              <a:spcAft>
                <a:spcPts val="0"/>
              </a:spcAft>
              <a:buSzPts val="1800"/>
              <a:buChar char="●"/>
            </a:pPr>
            <a:r>
              <a:rPr lang="en-GB"/>
              <a:t>Know your audience</a:t>
            </a:r>
            <a:endParaRPr/>
          </a:p>
          <a:p>
            <a:pPr marL="457200" lvl="0" indent="-342900" algn="l" rtl="0">
              <a:spcBef>
                <a:spcPts val="0"/>
              </a:spcBef>
              <a:spcAft>
                <a:spcPts val="0"/>
              </a:spcAft>
              <a:buSzPts val="1800"/>
              <a:buChar char="●"/>
            </a:pPr>
            <a:r>
              <a:rPr lang="en-GB"/>
              <a:t>Focus on consistency, current status of research tools, and comfort.</a:t>
            </a:r>
            <a:endParaRPr/>
          </a:p>
          <a:p>
            <a:pPr marL="457200" lvl="0" indent="-342900" algn="l" rtl="0">
              <a:spcBef>
                <a:spcPts val="0"/>
              </a:spcBef>
              <a:spcAft>
                <a:spcPts val="0"/>
              </a:spcAft>
              <a:buSzPts val="1800"/>
              <a:buChar char="●"/>
            </a:pPr>
            <a:r>
              <a:rPr lang="en-GB"/>
              <a:t>Real-time feedback during sessions </a:t>
            </a:r>
            <a:endParaRPr/>
          </a:p>
          <a:p>
            <a:pPr marL="457200" lvl="0" indent="-342900" algn="l" rtl="0">
              <a:spcBef>
                <a:spcPts val="0"/>
              </a:spcBef>
              <a:spcAft>
                <a:spcPts val="0"/>
              </a:spcAft>
              <a:buSzPts val="1800"/>
              <a:buChar char="●"/>
            </a:pPr>
            <a:r>
              <a:rPr lang="en-GB"/>
              <a:t>Reserved spots for minorities</a:t>
            </a:r>
            <a:endParaRPr/>
          </a:p>
          <a:p>
            <a:pPr marL="457200" lvl="0" indent="-342900" algn="l" rtl="0">
              <a:spcBef>
                <a:spcPts val="0"/>
              </a:spcBef>
              <a:spcAft>
                <a:spcPts val="0"/>
              </a:spcAft>
              <a:buSzPts val="1800"/>
              <a:buChar char="●"/>
            </a:pPr>
            <a:r>
              <a:rPr lang="en-GB"/>
              <a:t>Use of Ice-breakers</a:t>
            </a:r>
            <a:endParaRPr/>
          </a:p>
          <a:p>
            <a:pPr marL="457200" lvl="0" indent="-342900" algn="l" rtl="0">
              <a:spcBef>
                <a:spcPts val="0"/>
              </a:spcBef>
              <a:spcAft>
                <a:spcPts val="0"/>
              </a:spcAft>
              <a:buSzPts val="1800"/>
              <a:buChar char="●"/>
            </a:pPr>
            <a:r>
              <a:rPr lang="en-GB"/>
              <a:t>Bringing co-trainers not only to facilitate but to encourage diversity</a:t>
            </a:r>
            <a:endParaRPr/>
          </a:p>
          <a:p>
            <a:pPr marL="0" lvl="0" indent="0" algn="l" rtl="0">
              <a:spcBef>
                <a:spcPts val="1600"/>
              </a:spcBef>
              <a:spcAft>
                <a:spcPts val="0"/>
              </a:spcAft>
              <a:buNone/>
            </a:pPr>
            <a:r>
              <a:rPr lang="en-GB"/>
              <a:t/>
            </a:r>
            <a:br>
              <a:rPr lang="en-GB"/>
            </a:br>
            <a:r>
              <a:rPr lang="en-GB" u="sng">
                <a:solidFill>
                  <a:schemeClr val="hlink"/>
                </a:solidFill>
                <a:hlinkClick r:id="rId3"/>
              </a:rPr>
              <a:t>https://selgebali.github.io/Acmhi_Computational_Inclusion.io/</a:t>
            </a:r>
            <a:endParaRPr/>
          </a:p>
          <a:p>
            <a:pPr marL="457200" lvl="0" indent="0" algn="l" rtl="0">
              <a:spcBef>
                <a:spcPts val="1600"/>
              </a:spcBef>
              <a:spcAft>
                <a:spcPts val="1600"/>
              </a:spcAft>
              <a:buNone/>
            </a:pPr>
            <a:endParaRPr/>
          </a:p>
        </p:txBody>
      </p:sp>
      <p:pic>
        <p:nvPicPr>
          <p:cNvPr id="109" name="Google Shape;109;p21"/>
          <p:cNvPicPr preferRelativeResize="0"/>
          <p:nvPr/>
        </p:nvPicPr>
        <p:blipFill>
          <a:blip r:embed="rId4">
            <a:alphaModFix/>
          </a:blip>
          <a:stretch>
            <a:fillRect/>
          </a:stretch>
        </p:blipFill>
        <p:spPr>
          <a:xfrm>
            <a:off x="6362700" y="977324"/>
            <a:ext cx="1995504" cy="3861300"/>
          </a:xfrm>
          <a:prstGeom prst="rect">
            <a:avLst/>
          </a:prstGeom>
          <a:noFill/>
          <a:ln>
            <a:noFill/>
          </a:ln>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sp>
        <p:nvSpPr>
          <p:cNvPr id="114" name="Google Shape;114;p22"/>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GB"/>
              <a:t>Logistics and Behaviour</a:t>
            </a:r>
            <a:br>
              <a:rPr lang="en-GB"/>
            </a:br>
            <a:r>
              <a:rPr lang="en-GB"/>
              <a:t>Moderators</a:t>
            </a:r>
            <a:endParaRPr/>
          </a:p>
          <a:p>
            <a:pPr marL="0" lvl="0" indent="0" algn="l" rtl="0">
              <a:spcBef>
                <a:spcPts val="0"/>
              </a:spcBef>
              <a:spcAft>
                <a:spcPts val="0"/>
              </a:spcAft>
              <a:buNone/>
            </a:pPr>
            <a:endParaRPr/>
          </a:p>
        </p:txBody>
      </p:sp>
      <p:sp>
        <p:nvSpPr>
          <p:cNvPr id="115" name="Google Shape;115;p22"/>
          <p:cNvSpPr txBox="1">
            <a:spLocks noGrp="1"/>
          </p:cNvSpPr>
          <p:nvPr>
            <p:ph type="body" idx="1"/>
          </p:nvPr>
        </p:nvSpPr>
        <p:spPr>
          <a:xfrm>
            <a:off x="311700" y="1692400"/>
            <a:ext cx="3824100" cy="25380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The gender of the first person to speak/ask questions is correlated with the subsequent group visibility, i.e. women are more likely to ask questions if the first question came from a woman rather than a man-- gender stereotype activation.</a:t>
            </a:r>
            <a:endParaRPr/>
          </a:p>
          <a:p>
            <a:pPr marL="0" lvl="0" indent="0" algn="l" rtl="0">
              <a:spcBef>
                <a:spcPts val="1600"/>
              </a:spcBef>
              <a:spcAft>
                <a:spcPts val="1600"/>
              </a:spcAft>
              <a:buNone/>
            </a:pPr>
            <a:r>
              <a:rPr lang="en-GB"/>
              <a:t> </a:t>
            </a:r>
            <a:endParaRPr/>
          </a:p>
        </p:txBody>
      </p:sp>
      <p:pic>
        <p:nvPicPr>
          <p:cNvPr id="116" name="Google Shape;116;p22"/>
          <p:cNvPicPr preferRelativeResize="0"/>
          <p:nvPr/>
        </p:nvPicPr>
        <p:blipFill>
          <a:blip r:embed="rId3">
            <a:alphaModFix/>
          </a:blip>
          <a:stretch>
            <a:fillRect/>
          </a:stretch>
        </p:blipFill>
        <p:spPr>
          <a:xfrm>
            <a:off x="4204625" y="1768600"/>
            <a:ext cx="4627675" cy="2246375"/>
          </a:xfrm>
          <a:prstGeom prst="rect">
            <a:avLst/>
          </a:prstGeom>
          <a:noFill/>
          <a:ln>
            <a:noFill/>
          </a:ln>
        </p:spPr>
      </p:pic>
      <p:sp>
        <p:nvSpPr>
          <p:cNvPr id="117" name="Google Shape;117;p22"/>
          <p:cNvSpPr txBox="1"/>
          <p:nvPr/>
        </p:nvSpPr>
        <p:spPr>
          <a:xfrm>
            <a:off x="5133000" y="3991475"/>
            <a:ext cx="3699300" cy="355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100">
                <a:solidFill>
                  <a:srgbClr val="FFFFFF"/>
                </a:solidFill>
              </a:rPr>
              <a:t>https://journals.plos.org/plosone/article?id=10.1371/journal.pone.0202743</a:t>
            </a:r>
            <a:endParaRPr sz="1100">
              <a:solidFill>
                <a:srgbClr val="FFFFFF"/>
              </a:solidFill>
            </a:endParaRPr>
          </a:p>
        </p:txBody>
      </p:sp>
      <p:sp>
        <p:nvSpPr>
          <p:cNvPr id="118" name="Google Shape;118;p22"/>
          <p:cNvSpPr txBox="1"/>
          <p:nvPr/>
        </p:nvSpPr>
        <p:spPr>
          <a:xfrm>
            <a:off x="311700" y="4500600"/>
            <a:ext cx="6977700" cy="5727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None/>
            </a:pPr>
            <a:r>
              <a:rPr lang="en-GB" sz="1800" u="sng">
                <a:solidFill>
                  <a:schemeClr val="accent5"/>
                </a:solidFill>
                <a:hlinkClick r:id="rId4"/>
              </a:rPr>
              <a:t>https://selgebali.github.io/Acmhi_Computational_Inclusion.io/</a:t>
            </a:r>
            <a:endParaRPr sz="1800">
              <a:solidFill>
                <a:schemeClr val="lt2"/>
              </a:solidFill>
            </a:endParaRPr>
          </a:p>
        </p:txBody>
      </p:sp>
    </p:spTree>
  </p:cSld>
  <p:clrMapOvr>
    <a:masterClrMapping/>
  </p:clrMapOvr>
</p:sld>
</file>

<file path=ppt/theme/theme1.xml><?xml version="1.0" encoding="utf-8"?>
<a:theme xmlns:a="http://schemas.openxmlformats.org/drawingml/2006/main" name="Simple Dark">
  <a:themeElements>
    <a:clrScheme name="Simple Dark">
      <a:dk1>
        <a:srgbClr val="FFFFFF"/>
      </a:dk1>
      <a:lt1>
        <a:srgbClr val="212121"/>
      </a:lt1>
      <a:dk2>
        <a:srgbClr val="303030"/>
      </a:dk2>
      <a:lt2>
        <a:srgbClr val="ADADAD"/>
      </a:lt2>
      <a:accent1>
        <a:srgbClr val="009688"/>
      </a:accent1>
      <a:accent2>
        <a:srgbClr val="EEEEEE"/>
      </a:accent2>
      <a:accent3>
        <a:srgbClr val="78909C"/>
      </a:accent3>
      <a:accent4>
        <a:srgbClr val="FFAB40"/>
      </a:accent4>
      <a:accent5>
        <a:srgbClr val="4DD0E1"/>
      </a:accent5>
      <a:accent6>
        <a:srgbClr val="EEFF41"/>
      </a:accent6>
      <a:hlink>
        <a:srgbClr val="4DD0E1"/>
      </a:hlink>
      <a:folHlink>
        <a:srgbClr val="4DD0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1202</Words>
  <Application>Microsoft Macintosh PowerPoint</Application>
  <PresentationFormat>On-screen Show (16:9)</PresentationFormat>
  <Paragraphs>97</Paragraphs>
  <Slides>14</Slides>
  <Notes>14</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14</vt:i4>
      </vt:variant>
    </vt:vector>
  </HeadingPairs>
  <TitlesOfParts>
    <vt:vector size="16" baseType="lpstr">
      <vt:lpstr>Lato</vt:lpstr>
      <vt:lpstr>Simple Dark</vt:lpstr>
      <vt:lpstr>Dos and Don’ts for computational training</vt:lpstr>
      <vt:lpstr>Why do we need computational training?</vt:lpstr>
      <vt:lpstr>Research data lifecycle</vt:lpstr>
      <vt:lpstr>Amphibious</vt:lpstr>
      <vt:lpstr>Challenges</vt:lpstr>
      <vt:lpstr>Open Science, look who's talking! </vt:lpstr>
      <vt:lpstr>Dos and Don’ts</vt:lpstr>
      <vt:lpstr>Logistics and Behaviour</vt:lpstr>
      <vt:lpstr>Logistics and Behaviour Moderators </vt:lpstr>
      <vt:lpstr>ACMHI - Academia, Mental Health, &amp; Inclusion</vt:lpstr>
      <vt:lpstr>Get in touch  </vt:lpstr>
      <vt:lpstr>Links and Resources</vt:lpstr>
      <vt:lpstr>Do you know where to go?</vt:lpstr>
      <vt:lpstr>Where can we get training?</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Dos and Don’ts for computational training</dc:title>
  <cp:lastModifiedBy>localadmin</cp:lastModifiedBy>
  <cp:revision>1</cp:revision>
  <dcterms:modified xsi:type="dcterms:W3CDTF">2019-12-04T21:58:59Z</dcterms:modified>
</cp:coreProperties>
</file>